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Libre Franklin"/>
      <p:regular r:id="rId31"/>
      <p:bold r:id="rId32"/>
      <p:italic r:id="rId33"/>
      <p:boldItalic r:id="rId34"/>
    </p:embeddedFont>
    <p:embeddedFont>
      <p:font typeface="Franklin Gothic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i2hiRx5//t6fh4L+w/Bd0hMfc7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ibreFranklin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LibreFranklin-italic.fntdata"/><Relationship Id="rId10" Type="http://schemas.openxmlformats.org/officeDocument/2006/relationships/slide" Target="slides/slide6.xml"/><Relationship Id="rId32" Type="http://schemas.openxmlformats.org/officeDocument/2006/relationships/font" Target="fonts/LibreFranklin-bold.fntdata"/><Relationship Id="rId13" Type="http://schemas.openxmlformats.org/officeDocument/2006/relationships/slide" Target="slides/slide9.xml"/><Relationship Id="rId35" Type="http://schemas.openxmlformats.org/officeDocument/2006/relationships/font" Target="fonts/FranklinGothic-bold.fntdata"/><Relationship Id="rId12" Type="http://schemas.openxmlformats.org/officeDocument/2006/relationships/slide" Target="slides/slide8.xml"/><Relationship Id="rId34" Type="http://schemas.openxmlformats.org/officeDocument/2006/relationships/font" Target="fonts/LibreFranklin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307ecf8c5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e307ecf8c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307ecf8c5_0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e307ecf8c5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307ecf8c5_0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e307ecf8c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307ecf8c5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e307ecf8c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307ecf8c5_0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e307ecf8c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307ecf8c5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e307ecf8c5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307ecf8c5_0_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e307ecf8c5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307ecf8c5_0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e307ecf8c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307ecf8c5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e307ecf8c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307ecf8c5_0_3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e307ecf8c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307ecf8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g1e307ecf8c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307ecf8c5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e307ecf8c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307ecf8c5_0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e307ecf8c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307ecf8c5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e307ecf8c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307ecf8c5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e307ecf8c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2a29239ab_0_6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e2a29239ab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c7871c44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4c7871c4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307ecf8c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1e307ecf8c5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307ecf8c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1e307ecf8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307ecf8c5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e307ecf8c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307ecf8c5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e307ecf8c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307ecf8c5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e307ecf8c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307ecf8c5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1e307ecf8c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307ecf8c5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e307ecf8c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6"/>
          <p:cNvSpPr/>
          <p:nvPr>
            <p:ph idx="2" type="pic"/>
          </p:nvPr>
        </p:nvSpPr>
        <p:spPr>
          <a:xfrm>
            <a:off x="1181099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6"/>
          <p:cNvSpPr/>
          <p:nvPr>
            <p:ph idx="3" type="pic"/>
          </p:nvPr>
        </p:nvSpPr>
        <p:spPr>
          <a:xfrm>
            <a:off x="3501346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56"/>
          <p:cNvSpPr/>
          <p:nvPr>
            <p:ph idx="4" type="pic"/>
          </p:nvPr>
        </p:nvSpPr>
        <p:spPr>
          <a:xfrm>
            <a:off x="5821593" y="454818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56"/>
          <p:cNvSpPr txBox="1"/>
          <p:nvPr>
            <p:ph idx="1" type="body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5" type="body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56"/>
          <p:cNvSpPr txBox="1"/>
          <p:nvPr>
            <p:ph idx="6" type="body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7"/>
          <p:cNvSpPr/>
          <p:nvPr>
            <p:ph idx="2" type="pic"/>
          </p:nvPr>
        </p:nvSpPr>
        <p:spPr>
          <a:xfrm>
            <a:off x="1181099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53" name="Google Shape;53;p57"/>
          <p:cNvSpPr txBox="1"/>
          <p:nvPr>
            <p:ph idx="1" type="body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4" name="Google Shape;54;p57"/>
          <p:cNvSpPr txBox="1"/>
          <p:nvPr>
            <p:ph idx="3" type="body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5" name="Google Shape;55;p57"/>
          <p:cNvSpPr txBox="1"/>
          <p:nvPr>
            <p:ph idx="4" type="body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6" name="Google Shape;56;p57"/>
          <p:cNvSpPr/>
          <p:nvPr>
            <p:ph idx="5" type="pic"/>
          </p:nvPr>
        </p:nvSpPr>
        <p:spPr>
          <a:xfrm>
            <a:off x="3578610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57"/>
          <p:cNvSpPr/>
          <p:nvPr>
            <p:ph idx="6" type="pic"/>
          </p:nvPr>
        </p:nvSpPr>
        <p:spPr>
          <a:xfrm>
            <a:off x="5898857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6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8"/>
          <p:cNvSpPr/>
          <p:nvPr>
            <p:ph idx="2" type="pic"/>
          </p:nvPr>
        </p:nvSpPr>
        <p:spPr>
          <a:xfrm>
            <a:off x="1053537" y="398874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58"/>
          <p:cNvSpPr/>
          <p:nvPr>
            <p:ph idx="3" type="pic"/>
          </p:nvPr>
        </p:nvSpPr>
        <p:spPr>
          <a:xfrm>
            <a:off x="5098768" y="398873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58"/>
          <p:cNvSpPr txBox="1"/>
          <p:nvPr>
            <p:ph idx="1" type="body"/>
          </p:nvPr>
        </p:nvSpPr>
        <p:spPr>
          <a:xfrm>
            <a:off x="105410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63" name="Google Shape;63;p58"/>
          <p:cNvSpPr txBox="1"/>
          <p:nvPr>
            <p:ph idx="4" type="body"/>
          </p:nvPr>
        </p:nvSpPr>
        <p:spPr>
          <a:xfrm>
            <a:off x="517525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7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9"/>
          <p:cNvSpPr/>
          <p:nvPr>
            <p:ph idx="2" type="pic"/>
          </p:nvPr>
        </p:nvSpPr>
        <p:spPr>
          <a:xfrm>
            <a:off x="4572000" y="468704"/>
            <a:ext cx="4377129" cy="1582759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59"/>
          <p:cNvSpPr txBox="1"/>
          <p:nvPr>
            <p:ph idx="1" type="body"/>
          </p:nvPr>
        </p:nvSpPr>
        <p:spPr>
          <a:xfrm>
            <a:off x="417328" y="468704"/>
            <a:ext cx="3629538" cy="3311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59"/>
          <p:cNvSpPr/>
          <p:nvPr>
            <p:ph idx="3" type="pic"/>
          </p:nvPr>
        </p:nvSpPr>
        <p:spPr>
          <a:xfrm>
            <a:off x="4572000" y="2520167"/>
            <a:ext cx="4377129" cy="15827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8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60"/>
          <p:cNvSpPr txBox="1"/>
          <p:nvPr>
            <p:ph idx="1" type="body"/>
          </p:nvPr>
        </p:nvSpPr>
        <p:spPr>
          <a:xfrm>
            <a:off x="322564" y="236547"/>
            <a:ext cx="3920360" cy="1806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60"/>
          <p:cNvSpPr txBox="1"/>
          <p:nvPr>
            <p:ph idx="2" type="body"/>
          </p:nvPr>
        </p:nvSpPr>
        <p:spPr>
          <a:xfrm>
            <a:off x="4745010" y="2426056"/>
            <a:ext cx="3801903" cy="1806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60"/>
          <p:cNvSpPr/>
          <p:nvPr>
            <p:ph idx="3" type="pic"/>
          </p:nvPr>
        </p:nvSpPr>
        <p:spPr>
          <a:xfrm>
            <a:off x="4685014" y="236548"/>
            <a:ext cx="3861897" cy="180689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60"/>
          <p:cNvSpPr/>
          <p:nvPr>
            <p:ph idx="4" type="pic"/>
          </p:nvPr>
        </p:nvSpPr>
        <p:spPr>
          <a:xfrm>
            <a:off x="322564" y="2426056"/>
            <a:ext cx="3920360" cy="18068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9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1"/>
          <p:cNvSpPr txBox="1"/>
          <p:nvPr>
            <p:ph idx="1" type="body"/>
          </p:nvPr>
        </p:nvSpPr>
        <p:spPr>
          <a:xfrm>
            <a:off x="300560" y="3112988"/>
            <a:ext cx="5394185" cy="1146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78" name="Google Shape;78;p61"/>
          <p:cNvSpPr/>
          <p:nvPr>
            <p:ph idx="2" type="pic"/>
          </p:nvPr>
        </p:nvSpPr>
        <p:spPr>
          <a:xfrm>
            <a:off x="300038" y="485775"/>
            <a:ext cx="5394325" cy="236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1122362" y="960096"/>
            <a:ext cx="7176686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Noto Sans Symbols"/>
              <a:buChar char="▪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oto Sans Symbols"/>
              <a:buChar char="▪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9"/>
          <p:cNvSpPr/>
          <p:nvPr>
            <p:ph idx="2" type="pic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49"/>
          <p:cNvSpPr/>
          <p:nvPr>
            <p:ph idx="3" type="pic"/>
          </p:nvPr>
        </p:nvSpPr>
        <p:spPr>
          <a:xfrm>
            <a:off x="4516062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508904" y="1098993"/>
            <a:ext cx="5394185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 3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4"/>
          <p:cNvSpPr txBox="1"/>
          <p:nvPr>
            <p:ph idx="1" type="body"/>
          </p:nvPr>
        </p:nvSpPr>
        <p:spPr>
          <a:xfrm>
            <a:off x="798271" y="832774"/>
            <a:ext cx="7709121" cy="319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1_Cabeçalho da Seçã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0"/>
          <p:cNvPicPr preferRelativeResize="0"/>
          <p:nvPr/>
        </p:nvPicPr>
        <p:blipFill rotWithShape="1">
          <a:blip r:embed="rId3">
            <a:alphaModFix/>
          </a:blip>
          <a:srcRect b="33333" l="14254" r="13898" t="1917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26" name="Google Shape;26;p50"/>
          <p:cNvSpPr txBox="1"/>
          <p:nvPr>
            <p:ph idx="1" type="body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50"/>
          <p:cNvSpPr txBox="1"/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5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>
  <p:cSld name="1_Duas Partes de Conteúdo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2"/>
          <p:cNvPicPr preferRelativeResize="0"/>
          <p:nvPr/>
        </p:nvPicPr>
        <p:blipFill rotWithShape="1">
          <a:blip r:embed="rId3">
            <a:alphaModFix/>
          </a:blip>
          <a:srcRect b="33333" l="14254" r="13898" t="1917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31" name="Google Shape;31;p52"/>
          <p:cNvSpPr txBox="1"/>
          <p:nvPr>
            <p:ph idx="1" type="body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0"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52"/>
          <p:cNvSpPr txBox="1"/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5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3"/>
          <p:cNvSpPr txBox="1"/>
          <p:nvPr>
            <p:ph idx="1" type="body"/>
          </p:nvPr>
        </p:nvSpPr>
        <p:spPr>
          <a:xfrm>
            <a:off x="1122362" y="960096"/>
            <a:ext cx="6853237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5"/>
          <p:cNvSpPr/>
          <p:nvPr>
            <p:ph idx="2" type="pic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55"/>
          <p:cNvSpPr txBox="1"/>
          <p:nvPr>
            <p:ph idx="1" type="body"/>
          </p:nvPr>
        </p:nvSpPr>
        <p:spPr>
          <a:xfrm>
            <a:off x="4005323" y="829967"/>
            <a:ext cx="4283077" cy="2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ime.usp.br/~pf/algoritmos/aulas/lista.html" TargetMode="External"/><Relationship Id="rId4" Type="http://schemas.openxmlformats.org/officeDocument/2006/relationships/hyperlink" Target="https://www.ic.unicamp.br/~ra069320/PED/MC102/1s2008/Apostilas/Cap10.pdf" TargetMode="External"/><Relationship Id="rId5" Type="http://schemas.openxmlformats.org/officeDocument/2006/relationships/hyperlink" Target="https://www.ufsm.br/pet/sistemas-de-informacao/2020/04/01/entendendo-listas-pilhas-e-fila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e307ecf8c5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694550" cy="40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1e307ecf8c5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946124" cy="3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1e307ecf8c5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82251" cy="489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1e307ecf8c5_0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43275" cy="489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1e307ecf8c5_0_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8509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307ecf8c5_0_304"/>
          <p:cNvSpPr txBox="1"/>
          <p:nvPr>
            <p:ph idx="1" type="body"/>
          </p:nvPr>
        </p:nvSpPr>
        <p:spPr>
          <a:xfrm>
            <a:off x="508904" y="1098993"/>
            <a:ext cx="53943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65" name="Google Shape;165;g1e307ecf8c5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3888"/>
            <a:ext cx="5846250" cy="35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307ecf8c5_0_309"/>
          <p:cNvSpPr txBox="1"/>
          <p:nvPr>
            <p:ph idx="1" type="body"/>
          </p:nvPr>
        </p:nvSpPr>
        <p:spPr>
          <a:xfrm>
            <a:off x="508904" y="1098993"/>
            <a:ext cx="53943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71" name="Google Shape;171;g1e307ecf8c5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15850"/>
            <a:ext cx="6846976" cy="41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307ecf8c5_0_314"/>
          <p:cNvSpPr txBox="1"/>
          <p:nvPr>
            <p:ph idx="1" type="body"/>
          </p:nvPr>
        </p:nvSpPr>
        <p:spPr>
          <a:xfrm>
            <a:off x="508904" y="1098993"/>
            <a:ext cx="53943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77" name="Google Shape;177;g1e307ecf8c5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" y="336525"/>
            <a:ext cx="5853725" cy="42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307ecf8c5_0_319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Lista encadeada</a:t>
            </a:r>
            <a:endParaRPr/>
          </a:p>
        </p:txBody>
      </p:sp>
      <p:sp>
        <p:nvSpPr>
          <p:cNvPr id="183" name="Google Shape;183;g1e307ecf8c5_0_319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/>
              <a:t>Remover um nó da lista simplesmente encadeada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e307ecf8c5_0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456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1e307ecf8c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25" y="665950"/>
            <a:ext cx="523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e307ecf8c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325" y="2445925"/>
            <a:ext cx="4267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e307ecf8c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850" y="1757700"/>
            <a:ext cx="38957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307ecf8c5_0_328"/>
          <p:cNvSpPr txBox="1"/>
          <p:nvPr>
            <p:ph idx="1" type="body"/>
          </p:nvPr>
        </p:nvSpPr>
        <p:spPr>
          <a:xfrm>
            <a:off x="508904" y="1098993"/>
            <a:ext cx="53943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94" name="Google Shape;194;g1e307ecf8c5_0_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2"/>
            <a:ext cx="8112950" cy="43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307ecf8c5_0_333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Liusta encadeada</a:t>
            </a:r>
            <a:endParaRPr/>
          </a:p>
        </p:txBody>
      </p:sp>
      <p:sp>
        <p:nvSpPr>
          <p:cNvPr id="200" name="Google Shape;200;g1e307ecf8c5_0_333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3333"/>
              <a:buNone/>
            </a:pPr>
            <a:r>
              <a:rPr lang="pt-BR"/>
              <a:t>Buscar um elemento em uma lista simplesmente encadeada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1e307ecf8c5_0_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3625"/>
            <a:ext cx="5872275" cy="38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e307ecf8c5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231950" cy="43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2a29239ab_0_693"/>
          <p:cNvSpPr txBox="1"/>
          <p:nvPr>
            <p:ph idx="1" type="body"/>
          </p:nvPr>
        </p:nvSpPr>
        <p:spPr>
          <a:xfrm>
            <a:off x="798271" y="832774"/>
            <a:ext cx="7709100" cy="3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b="1" lang="pt-BR"/>
              <a:t>Material complementar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pt-BR" sz="2400" u="sng">
                <a:solidFill>
                  <a:schemeClr val="hlink"/>
                </a:solidFill>
                <a:hlinkClick r:id="rId3"/>
              </a:rPr>
              <a:t>O que é uma lista encadeada e como implementá-la.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pt-BR" sz="2400" u="sng">
                <a:solidFill>
                  <a:schemeClr val="hlink"/>
                </a:solidFill>
                <a:hlinkClick r:id="rId4"/>
              </a:rPr>
              <a:t>Listas encadeadas.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pt-BR" sz="2400" u="sng">
                <a:solidFill>
                  <a:schemeClr val="hlink"/>
                </a:solidFill>
                <a:hlinkClick r:id="rId5"/>
              </a:rPr>
              <a:t>Entendendo listas, pilhas e filas.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c7871c447_0_6"/>
          <p:cNvSpPr txBox="1"/>
          <p:nvPr>
            <p:ph idx="4294967295"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221" name="Google Shape;221;g14c7871c447_0_6"/>
          <p:cNvSpPr txBox="1"/>
          <p:nvPr>
            <p:ph idx="4294967295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22" name="Google Shape;222;g14c7871c44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307ecf8c5_0_6"/>
          <p:cNvSpPr txBox="1"/>
          <p:nvPr>
            <p:ph idx="1" type="body"/>
          </p:nvPr>
        </p:nvSpPr>
        <p:spPr>
          <a:xfrm>
            <a:off x="508904" y="1098993"/>
            <a:ext cx="53943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Estruturas do Tipo Lista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encadeada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duplamente encadeada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circular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307ecf8c5_0_10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Lista encadeada</a:t>
            </a:r>
            <a:endParaRPr/>
          </a:p>
        </p:txBody>
      </p:sp>
      <p:sp>
        <p:nvSpPr>
          <p:cNvPr id="104" name="Google Shape;104;g1e307ecf8c5_0_10"/>
          <p:cNvSpPr txBox="1"/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/>
              <a:t>É uma sequência de elementos encadeados um após o outro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307ecf8c5_0_97"/>
          <p:cNvSpPr txBox="1"/>
          <p:nvPr>
            <p:ph idx="1" type="body"/>
          </p:nvPr>
        </p:nvSpPr>
        <p:spPr>
          <a:xfrm>
            <a:off x="1122350" y="1255975"/>
            <a:ext cx="68532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A forma de construir e conectar as estruturas são muito semelhantes.</a:t>
            </a:r>
            <a:endParaRPr/>
          </a:p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A diferença está na manipulação (operações) de cada estrutura.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Pilha: a inserção e remoção é feita no topo.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Fila: a inserção é sempre feita no final e a remoção é sempre feita no início da fila.</a:t>
            </a:r>
            <a:endParaRPr/>
          </a:p>
        </p:txBody>
      </p:sp>
      <p:pic>
        <p:nvPicPr>
          <p:cNvPr id="110" name="Google Shape;110;g1e307ecf8c5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7621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e307ecf8c5_0_97"/>
          <p:cNvSpPr/>
          <p:nvPr/>
        </p:nvSpPr>
        <p:spPr>
          <a:xfrm>
            <a:off x="883125" y="466600"/>
            <a:ext cx="2948100" cy="744600"/>
          </a:xfrm>
          <a:prstGeom prst="wedgeEllipseCallout">
            <a:avLst>
              <a:gd fmla="val -55563" name="adj1"/>
              <a:gd fmla="val 402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é a diferença entre lista, fila e pilha?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307ecf8c5_0_103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Lista encadeada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estrutura mais livre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sem muita regra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inserção pode ser feita no início, no meio, no final, em qualquer parte da lista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inserção pode ser ordenada (crescente ou decrescente)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as mesmas regras servem para a remoção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a operação de busca é muito comum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307ecf8c5_0_107"/>
          <p:cNvSpPr txBox="1"/>
          <p:nvPr>
            <p:ph idx="1" type="body"/>
          </p:nvPr>
        </p:nvSpPr>
        <p:spPr>
          <a:xfrm>
            <a:off x="1122350" y="1255975"/>
            <a:ext cx="68532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Definir uma estrutura Nó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possui ao menos um ponteiro para o próximo nó</a:t>
            </a:r>
            <a:endParaRPr/>
          </a:p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É possível definir a estrutura Lista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possui um ponteiro para o primeiro Nó da lista.</a:t>
            </a:r>
            <a:endParaRPr/>
          </a:p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Existe uma diversidade de listas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simplesmente encadeada (lista encadeada)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duplamente encadeada</a:t>
            </a:r>
            <a:endParaRPr/>
          </a:p>
          <a:p>
            <a:pPr indent="-3429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/>
              <a:t>lista circular</a:t>
            </a:r>
            <a:endParaRPr/>
          </a:p>
        </p:txBody>
      </p:sp>
      <p:pic>
        <p:nvPicPr>
          <p:cNvPr id="122" name="Google Shape;122;g1e307ecf8c5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7621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e307ecf8c5_0_107"/>
          <p:cNvSpPr/>
          <p:nvPr/>
        </p:nvSpPr>
        <p:spPr>
          <a:xfrm>
            <a:off x="883125" y="466600"/>
            <a:ext cx="2613900" cy="744600"/>
          </a:xfrm>
          <a:prstGeom prst="wedgeEllipseCallout">
            <a:avLst>
              <a:gd fmla="val -55563" name="adj1"/>
              <a:gd fmla="val 402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construir uma lista encadeada?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307ecf8c5_0_190"/>
          <p:cNvSpPr txBox="1"/>
          <p:nvPr>
            <p:ph idx="1" type="body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Lista simplesmente encadeada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Possui um Nó inicial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A partir dele é possível percorrer toda a lista até o final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/>
              <a:t>Sempre em uma única direção, do início para o fim.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307ecf8c5_0_279"/>
          <p:cNvSpPr txBox="1"/>
          <p:nvPr>
            <p:ph idx="1" type="body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/>
              <a:t>Lista encadeada</a:t>
            </a:r>
            <a:endParaRPr/>
          </a:p>
        </p:txBody>
      </p:sp>
      <p:sp>
        <p:nvSpPr>
          <p:cNvPr id="134" name="Google Shape;134;g1e307ecf8c5_0_279"/>
          <p:cNvSpPr txBox="1"/>
          <p:nvPr>
            <p:ph type="title"/>
          </p:nvPr>
        </p:nvSpPr>
        <p:spPr>
          <a:xfrm>
            <a:off x="2903425" y="759275"/>
            <a:ext cx="54354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/>
              <a:t>Inserir em uma lista simplesmente encadeada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2022-10-20T14:56:15Z</dcterms:created>
  <dc:creator>Felipe Giusti da Silva</dc:creator>
</cp:coreProperties>
</file>